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57" r:id="rId4"/>
    <p:sldId id="260" r:id="rId5"/>
    <p:sldId id="262" r:id="rId6"/>
    <p:sldId id="261" r:id="rId7"/>
    <p:sldId id="256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D29"/>
    <a:srgbClr val="543290"/>
    <a:srgbClr val="FDECF5"/>
    <a:srgbClr val="EB00AD"/>
    <a:srgbClr val="FEF1F8"/>
    <a:srgbClr val="FFBDDF"/>
    <a:srgbClr val="FA3899"/>
    <a:srgbClr val="FF93D2"/>
    <a:srgbClr val="FE92D2"/>
    <a:srgbClr val="FFF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/>
    <p:restoredTop sz="94694"/>
  </p:normalViewPr>
  <p:slideViewPr>
    <p:cSldViewPr snapToGrid="0">
      <p:cViewPr varScale="1">
        <p:scale>
          <a:sx n="144" d="100"/>
          <a:sy n="144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3T08:51:19.5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1 470 24575,'83'-14'0,"0"-1"0,1 1 0,-1 0 0,0 1 0,-1 0 0,2 1 0,9-2-469,-16 2 1,6-1 0,4 0 0,2-1 0,2 1 0,-1 0 0,-1 2-1,-1 0 1,-2 2 0,0 1 0,2-1 0,1 1 0,2 0 0,4 0 140,-10 0 0,2 0 0,3 0 1,2 0-1,1-1 0,1 1 1,0 0-1,-2 1 0,-1-1 1,-3 2-1,11-2 1,-3 1-1,-1 1 1,-1 0-1,0 0 1,1 0 0,3 0-1,2 0 328,-8 1 0,3 1 0,3-1 0,0 0 0,1 1 0,1 0 0,-2-1 0,-2 1 0,-1 1 0,-4-1 0,4 0 0,-1 1 0,-3 0 0,-2-1 0,0 1 0,0 1 0,0-1 0,0 1-31,0-1 0,1 1 1,-1 1-1,1-1 0,-2 0 1,0 1-1,-1 0 0,-1 0 31,16 0 0,-1 1 0,-2 0 0,0 0 0,-3 0 0,0 1 0,-9 0 0,-1 0 0,-2 1 0,0-1 0,-1 1 0,2 1 0,2-1 0,1 1 0,-1 0 0,1 1 0,-2 0 0,0 0-516,10 2 1,-1-1-1,0 2 1,-1 0-1,0 0 516,0 0 0,0 2 0,0-1 0,-2 0 0,-4 0 0,2 0 0,-3 0 0,-3 0 0,3-1 309,3-2 1,1 0 0,0 0 0,-4 0-310,12 1 0,-4 0 0,-3-1 889,-8-1 1,-2-1-1,-1 0-889,0 1 0,0-1 0,0 1 0,-4-2 0,1 1 0,-1 0 0,-2 0 0,-1 0 0,2-1 0,4-1 0,2-1 0,-2 1 0,-6 2 0,-1 0 0,-5-1 0,12-2 0,-8 0 1384,-16 2 0,-12-1-1384,-19 0 0,-18 2 0,-4-3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3T08:51:20.7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1 144 24575,'90'-12'0,"-19"6"0,15-1 0,-16 1 0,10 0 0,7-1 0,3 1 0,2 0-547,-2 1 1,4 0 0,2 1 0,3 1 0,1-1 0,1-1 136,-17 1 0,1-1 1,1 1-1,1-1 1,1 0-1,2 1 0,3 0 1,2 0 111,-10 2 0,2 0 0,3 0 0,1 1 0,2 0 0,1 0 0,0 0 0,0 0 1,0 0-1,-1 0 0,-1 0 36,-1 0 0,0 0 0,-1-1 0,0 1 0,1 0 0,-1 0 0,1 0 0,0 0 0,1 1 0,0-1 0,1 0 166,-2 1 0,2 0 1,0-1-1,2 1 0,-1 0 1,1 0-1,0 0 0,-1 0 1,-1 0-1,-1 1 0,-1-1 1,-3 0 95,16 1 0,-2-1 0,-1 1 0,-1 0 0,-1 0 0,-2 0 0,-1 0 0,-1 1 0,-2-1-185,11 2 1,-1-1 0,-2 1 0,-2 0-1,-1 0 1,-3 0 0,-2 1 184,-1-1 0,-3 0 0,-2 1 0,-2 0 0,-1 0 0,-1 0 0,5 2 0,-1 0 0,-3 0 0,-1 0 0,-1-1 0,11 0 0,-1 0 0,-4 0 0,-5-1 681,3 3 1,-5-1 0,-11 0-682,-12-1 0,-8 0 0,22 2 0,-60-7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3T08:51:34.6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3719 3711 24575,'73'17'0,"0"0"0,-1 0 0,8-1 0,1-2 0,5-3 0,0-5 0,4-2 0,5-3 0,4-2-547,-14-2 1,4-2 0,3-1 0,2-2 0,-1 0 0,-1-1-1,-4 0 1,0-1 0,0-1 0,-1 0 0,2-1 0,1-1 77,-6 2 1,0-1 0,1 0 0,0-1 0,1-1 0,0 0 0,0-2 237,5-3 1,2-1 0,0-1 0,0-2 0,-1 1 0,-3 0 0,-4 1 230,13-4 0,-4 2 0,-3-1 0,0 0 0,1-2 0,-9 3 0,2-1 0,0-1 0,-2 0 0,-3-1 0,-5-1 0,12-6 0,-6-2 0,-5 0 0,-10-3 840,12-19 0,-11-5-840,-16 16 0,-1-2 0,-10-1-27,-9-13 1,-9-3 26,8-4 0,-5-3 0,-12-6 0,-5-1 0,6-1 0,-3-1 0,-7-3 0,-7 1 0,-10 2 0,-8-2 0,0 17 0,-5-2 0,-2 3 1638,-11-16 0,-6 0-1135,2 10 0,-6-3 0,-4 3-503,-6 3 0,-5 3 0,-2 1 0,-5-1 0,-2 1 0,-3 1 0,16 13 0,-2 1 0,-2 1 0,-1 2 445,-3 3 1,-2 1 0,-2 4 0,-1 1-446,-3 4 0,-1 3 0,-3 2 0,-2-1-348,5 2 1,-4 0 0,-1 1 0,0 1 0,2 2 347,-15-3 0,1 3 0,0 1 0,0 2 0,1 1 0,1 2 0,0 0 0,-1 1 0,-4 1 0,-1 0 0,1 1 0,3 1 0,13 4 0,4 1 0,-2 0 0,-5 1 0,-9-2 0,-7 1 0,-2-1 0,1 2 0,6 1 0,6 2 0,5 1 0,1 1 0,-7 0 0,-4 0 0,-7-1 0,-2 1 0,3 0 0,5 2 0,7 1 0,4 1 0,2 0 0,-4 2 0,-11-1 0,-4 1 0,0 1 0,1 2 0,0 3 0,-1 3 0,3 0 0,6 0 0,3-1 0,6 1 0,-7 3 0,6 3 0,-9 3 0,-3 2 0,3 0 0,10 0 0,-5 3 0,8 0 0,-5 4-243,-4 2 0,-7 4 0,0 1 0,5-1 243,18-6 0,3 0 0,2 0 0,0 2 0,-20 13 0,3 1 0,-1 3 0,20-9 0,0 1 0,1 2 0,3 1 0,-12 14 0,5 3 0,3 2 0,4-1 0,4 2 0,8 5 0,9 7 0,8 4 0,6 1 0,9-10 0,6 1 0,4 2 0,3 12 0,5 2 0,4-1 0,5-8 0,3-2 0,7-1 0,6 2 0,7-1 0,2-2 0,3-1 0,2-2 0,0-5 0,9 12 0,6-3 0,0-11 0,6 1 0,3-5 0,-4-11 0,1-4 0,5 0 0,-2-4 0,3 0 0,3 0 0,-1-3 0,14 8 0,0-4 0,7-3-408,-1-11 1,8-2-1,2-4 1,-2-1 407,-11-4 0,-1-1 0,1-1 0,3-1 0,-9-1 0,-1 0 0,3 0 0,6-2 0,11-2 0,-18-4 0,9-1 0,7-1 0,5-1 0,4 0 0,1-1 0,0-1 0,-1 1 0,-4-1 0,-5 1 0,-7-1-243,10 2 1,-7-1-1,-5 0 1,-2 0 0,3 0-1,4-1 1,8 0 242,-15-1 0,6 0 0,4 0 0,4 0 0,2-1 0,2 0 0,-1 0 0,-2 0 0,-2 0 0,-4-1 0,-6 0 0,-6 0 0,22-1 0,-8-1 0,-5 1 0,-3-2 0,0 0 0,2-2 0,6-1 0,1-1 0,0-1 0,-2-1 0,-2 0 0,-6 0 65,12-2 1,-6 1-1,-2-3 1,3-1-66,-6-2 0,4-1 0,-1-1 0,-4-3 0,-8-1 0,6-11 0,-9-3 0,-5 2 0,12 0 0,-9 1 0,-18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18D5-EB5B-144C-A4F4-E2AFB65173B1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5C99C-B9CE-D84A-A4BB-89CFE8368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08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5C99C-B9CE-D84A-A4BB-89CFE836823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48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D923-2327-9766-E49E-5BDE9A672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F18F5-3795-421B-DA7B-D00741702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6B912-7DAB-F3D7-4D43-FD4D2BED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F770-F302-3392-A42D-EBC5C8A8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86D7-3CCB-BFE6-B61A-D2BBE27A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3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340B-3CB3-D205-E3F4-4E82778A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C1FD1-A03C-6827-2D80-054CD3AF5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263B-4584-5014-8C2F-3ABB1EFA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F2DFD-C0FF-B304-9D1D-7EF5C9B9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9095F-C661-42E1-FA4F-A340DE13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9179E-7199-7D91-1A78-D0D59AD4B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00430-D262-99EE-B7D8-DBC2C0885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11A0-555A-5E29-270E-A9BC980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96FFE-EC66-2DEF-84F7-E76CA99B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013F-6279-1702-31ED-F0355AFE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3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5E2E-1322-0984-8C6A-F51F24D8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19B8-C93D-7852-B957-7919A072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3425-2FB5-F9EE-410B-6A5464B2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FE09-1C6E-ACCA-3832-F7511D72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1D848-DDA1-8C82-8C9E-A7F79AAF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38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638-3465-5162-A979-9C4D91A7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9A6A4-0363-425C-D4D9-DCD16752C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6AD6D-6FC3-0D78-C7A2-9BF6803B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4E26-CFAD-CF84-CE54-0F884E6E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1766F-A393-8C17-86DE-74F46DEB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47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AB4D-40AD-DDF0-82AB-134BFF8F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FBE6-E936-F010-54BE-297B6E16F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4FFAF-926D-EA76-95A2-96643E5CE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F0C10-2753-A17D-2777-F25DCF51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50229-14DC-1276-101C-A87C40EB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B6A46-0CC2-4A84-AE8A-19A67BCB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08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ADC9-EB25-1F46-F390-7E9CD30F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D0F45-CE9A-CEF9-6A84-9E53CC92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FABD6-AE0E-78F6-65BD-C564FDA38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76238-2461-C5A2-183F-AAAE5B209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1DA4-AC9A-F977-8EBB-5E13676B8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66186-9B5A-A629-EB67-0164A047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5D7F2-99DD-D0D3-5E5D-D32918F0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21D8C-FDF1-1E9F-48F2-2CCC0152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6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1A87-A427-084D-4B03-8A7144A4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9BFF6-1713-F6F9-1A50-5BFE83FA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FE51-229E-E410-DFE0-C9B2DC1A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2C1E6-4251-B259-E42C-3D6469C6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9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C50E3-2A69-2829-10A1-BAF1586C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79874-B4A0-0199-F972-8EDDE776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FC80C-2520-6FD2-6B64-C309A18A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47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32EC-283E-3932-9381-D45CEB53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0A22-6864-CC55-FEF7-6E8CB283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F9A8B-EA5B-CE7E-A553-CCB18CE2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90E80-4CF7-0EB0-732C-FCF35B2A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4F02E-BF08-1E5E-D255-CD318C87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E7DB9-CB75-6E39-CD3D-5F06D0F0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6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C22C-9A12-F4A9-E633-C9EC91FA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5CB33-2512-5B32-BC7E-16BF28CC3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3E6D8-4630-DF63-B726-CF17D4FF4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6B70-99F1-CCB3-E7A0-C68C6329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103A6-ABDC-63B7-A8C9-796B73BD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289ED-663E-C754-E49B-610BB9CF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2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633D3-0A17-7E2C-FF26-ECF9F19C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BF38-586A-77BB-72BE-51131CD28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89204-DFF8-C793-782E-31FD1F904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3052-3BBC-5F41-960C-D15B582FE697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BAAC-2F5E-8440-D1E2-523021CED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D3A3F-E030-1DB0-E1AE-05E54F31E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5933-310B-A049-BBF9-0D626D848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67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2D96D-935C-7CA7-330D-E4E02969AD63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8570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B45CA1-269A-7DF2-0960-2C8653DB7D65}"/>
                </a:ext>
              </a:extLst>
            </p:cNvPr>
            <p:cNvSpPr/>
            <p:nvPr/>
          </p:nvSpPr>
          <p:spPr>
            <a:xfrm>
              <a:off x="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6F963C-29F5-57AE-88E4-311FA67085EF}"/>
                </a:ext>
              </a:extLst>
            </p:cNvPr>
            <p:cNvSpPr/>
            <p:nvPr/>
          </p:nvSpPr>
          <p:spPr>
            <a:xfrm>
              <a:off x="88669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563E13-6DA2-F018-65CC-CDADB100A0D9}"/>
                </a:ext>
              </a:extLst>
            </p:cNvPr>
            <p:cNvSpPr/>
            <p:nvPr/>
          </p:nvSpPr>
          <p:spPr>
            <a:xfrm>
              <a:off x="177338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C299E-2669-4639-097F-8A6CFA4CAD0C}"/>
                </a:ext>
              </a:extLst>
            </p:cNvPr>
            <p:cNvSpPr/>
            <p:nvPr/>
          </p:nvSpPr>
          <p:spPr>
            <a:xfrm>
              <a:off x="266007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CF1E12-1643-5740-9586-DC0B040316DB}"/>
                </a:ext>
              </a:extLst>
            </p:cNvPr>
            <p:cNvSpPr/>
            <p:nvPr/>
          </p:nvSpPr>
          <p:spPr>
            <a:xfrm>
              <a:off x="354676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973E53-B0F0-152D-AB40-2884C35D14EC}"/>
                </a:ext>
              </a:extLst>
            </p:cNvPr>
            <p:cNvSpPr/>
            <p:nvPr/>
          </p:nvSpPr>
          <p:spPr>
            <a:xfrm>
              <a:off x="443345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9740E9-E668-A005-1E88-C75AE404F67F}"/>
                </a:ext>
              </a:extLst>
            </p:cNvPr>
            <p:cNvSpPr/>
            <p:nvPr/>
          </p:nvSpPr>
          <p:spPr>
            <a:xfrm>
              <a:off x="532014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A7762-46E4-FDDC-DFA8-AD6A49F2C472}"/>
                </a:ext>
              </a:extLst>
            </p:cNvPr>
            <p:cNvSpPr/>
            <p:nvPr/>
          </p:nvSpPr>
          <p:spPr>
            <a:xfrm>
              <a:off x="620683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C4EE1B-3E20-A249-C70C-53AD1028E404}"/>
                </a:ext>
              </a:extLst>
            </p:cNvPr>
            <p:cNvSpPr/>
            <p:nvPr/>
          </p:nvSpPr>
          <p:spPr>
            <a:xfrm>
              <a:off x="709352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D2F97F-039D-65BD-9D22-3D4310279F07}"/>
                </a:ext>
              </a:extLst>
            </p:cNvPr>
            <p:cNvSpPr/>
            <p:nvPr/>
          </p:nvSpPr>
          <p:spPr>
            <a:xfrm>
              <a:off x="798021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04239-235E-DE2B-E32A-654A079D5019}"/>
                </a:ext>
              </a:extLst>
            </p:cNvPr>
            <p:cNvSpPr/>
            <p:nvPr/>
          </p:nvSpPr>
          <p:spPr>
            <a:xfrm>
              <a:off x="886690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102747-432F-0C25-CF16-B9B40EAED968}"/>
                </a:ext>
              </a:extLst>
            </p:cNvPr>
            <p:cNvSpPr/>
            <p:nvPr/>
          </p:nvSpPr>
          <p:spPr>
            <a:xfrm>
              <a:off x="975359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8CC22F-F9D3-1289-8464-8228399D509A}"/>
                </a:ext>
              </a:extLst>
            </p:cNvPr>
            <p:cNvSpPr/>
            <p:nvPr/>
          </p:nvSpPr>
          <p:spPr>
            <a:xfrm>
              <a:off x="1064028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025078-BAF7-1094-E063-0BD7F6B7402D}"/>
                </a:ext>
              </a:extLst>
            </p:cNvPr>
            <p:cNvSpPr/>
            <p:nvPr/>
          </p:nvSpPr>
          <p:spPr>
            <a:xfrm>
              <a:off x="1152697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7A508D-BB4A-53F5-AF62-7F5FC0427047}"/>
                </a:ext>
              </a:extLst>
            </p:cNvPr>
            <p:cNvSpPr/>
            <p:nvPr/>
          </p:nvSpPr>
          <p:spPr>
            <a:xfrm>
              <a:off x="1241366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BC6B7B-3CDF-73DB-1785-068813332576}"/>
              </a:ext>
            </a:extLst>
          </p:cNvPr>
          <p:cNvGrpSpPr/>
          <p:nvPr/>
        </p:nvGrpSpPr>
        <p:grpSpPr>
          <a:xfrm rot="5400000">
            <a:off x="2961947" y="-2676196"/>
            <a:ext cx="6306206" cy="12192001"/>
            <a:chOff x="0" y="0"/>
            <a:chExt cx="6650175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148698-950F-EEDC-6352-338092DDAC35}"/>
                </a:ext>
              </a:extLst>
            </p:cNvPr>
            <p:cNvSpPr/>
            <p:nvPr/>
          </p:nvSpPr>
          <p:spPr>
            <a:xfrm>
              <a:off x="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85C7B7-5C9E-9DFC-3A78-F4716938956A}"/>
                </a:ext>
              </a:extLst>
            </p:cNvPr>
            <p:cNvSpPr/>
            <p:nvPr/>
          </p:nvSpPr>
          <p:spPr>
            <a:xfrm>
              <a:off x="88669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70455F-1285-E284-744E-406C0819F8D5}"/>
                </a:ext>
              </a:extLst>
            </p:cNvPr>
            <p:cNvSpPr/>
            <p:nvPr/>
          </p:nvSpPr>
          <p:spPr>
            <a:xfrm>
              <a:off x="177338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3F2501-62D3-5ECC-48CD-5E1073D09ADB}"/>
                </a:ext>
              </a:extLst>
            </p:cNvPr>
            <p:cNvSpPr/>
            <p:nvPr/>
          </p:nvSpPr>
          <p:spPr>
            <a:xfrm>
              <a:off x="266007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30984B-202E-3F6E-E93A-5CC55EF96E3F}"/>
                </a:ext>
              </a:extLst>
            </p:cNvPr>
            <p:cNvSpPr/>
            <p:nvPr/>
          </p:nvSpPr>
          <p:spPr>
            <a:xfrm>
              <a:off x="354676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DDE2B0-13D0-1CDF-AF5E-27C8F6E72016}"/>
                </a:ext>
              </a:extLst>
            </p:cNvPr>
            <p:cNvSpPr/>
            <p:nvPr/>
          </p:nvSpPr>
          <p:spPr>
            <a:xfrm>
              <a:off x="443345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125FC-692B-931F-4223-243C17423D80}"/>
                </a:ext>
              </a:extLst>
            </p:cNvPr>
            <p:cNvSpPr/>
            <p:nvPr/>
          </p:nvSpPr>
          <p:spPr>
            <a:xfrm>
              <a:off x="532014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5D9DE-1B31-3996-8045-DF29AADE9641}"/>
                </a:ext>
              </a:extLst>
            </p:cNvPr>
            <p:cNvSpPr/>
            <p:nvPr/>
          </p:nvSpPr>
          <p:spPr>
            <a:xfrm>
              <a:off x="6206830" y="0"/>
              <a:ext cx="443345" cy="6858000"/>
            </a:xfrm>
            <a:prstGeom prst="rect">
              <a:avLst/>
            </a:prstGeom>
            <a:solidFill>
              <a:srgbClr val="FDBDD8">
                <a:alpha val="4991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34E6CD-CFCB-6CDE-F498-C7A569232EFC}"/>
              </a:ext>
            </a:extLst>
          </p:cNvPr>
          <p:cNvGrpSpPr/>
          <p:nvPr/>
        </p:nvGrpSpPr>
        <p:grpSpPr>
          <a:xfrm rot="21248042">
            <a:off x="1572023" y="884263"/>
            <a:ext cx="9047954" cy="5089474"/>
            <a:chOff x="0" y="0"/>
            <a:chExt cx="12191999" cy="685800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8C24D00-F837-472A-3E90-6D116225FCD4}"/>
                </a:ext>
              </a:extLst>
            </p:cNvPr>
            <p:cNvSpPr/>
            <p:nvPr/>
          </p:nvSpPr>
          <p:spPr>
            <a:xfrm>
              <a:off x="0" y="0"/>
              <a:ext cx="12189692" cy="6858000"/>
            </a:xfrm>
            <a:prstGeom prst="roundRect">
              <a:avLst>
                <a:gd name="adj" fmla="val 7778"/>
              </a:avLst>
            </a:prstGeom>
            <a:solidFill>
              <a:srgbClr val="FBD3E4"/>
            </a:solidFill>
            <a:ln>
              <a:noFill/>
            </a:ln>
            <a:effectLst>
              <a:outerShdw blurRad="153890" dist="103098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2" name="Round Same-side Corner of Rectangle 41">
              <a:extLst>
                <a:ext uri="{FF2B5EF4-FFF2-40B4-BE49-F238E27FC236}">
                  <a16:creationId xmlns:a16="http://schemas.microsoft.com/office/drawing/2014/main" id="{1B1DBF71-5E10-AE2D-C0AC-4A3C42CE47AF}"/>
                </a:ext>
              </a:extLst>
            </p:cNvPr>
            <p:cNvSpPr/>
            <p:nvPr/>
          </p:nvSpPr>
          <p:spPr>
            <a:xfrm>
              <a:off x="2308" y="0"/>
              <a:ext cx="12189691" cy="1588655"/>
            </a:xfrm>
            <a:prstGeom prst="round2SameRect">
              <a:avLst>
                <a:gd name="adj1" fmla="val 34691"/>
                <a:gd name="adj2" fmla="val 0"/>
              </a:avLst>
            </a:prstGeom>
            <a:solidFill>
              <a:srgbClr val="EB00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095657C6-3460-94DC-AD40-2535C4E2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255" y="301015"/>
              <a:ext cx="1993490" cy="98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2724F72B-5D16-F77D-FFB3-F7E0A0954074}"/>
                </a:ext>
              </a:extLst>
            </p:cNvPr>
            <p:cNvSpPr txBox="1">
              <a:spLocks/>
            </p:cNvSpPr>
            <p:nvPr/>
          </p:nvSpPr>
          <p:spPr>
            <a:xfrm>
              <a:off x="7389092" y="263092"/>
              <a:ext cx="36414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200" spc="6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FAN CLUB</a:t>
              </a:r>
            </a:p>
          </p:txBody>
        </p:sp>
        <p:pic>
          <p:nvPicPr>
            <p:cNvPr id="45" name="Picture 4" descr="Christopher Nolan's Oppenheimer film: CinemaCon's first reactions | British  GQ">
              <a:extLst>
                <a:ext uri="{FF2B5EF4-FFF2-40B4-BE49-F238E27FC236}">
                  <a16:creationId xmlns:a16="http://schemas.microsoft.com/office/drawing/2014/main" id="{6F61A20D-9617-5AEA-9182-55527F682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30" t="7467" r="23397" b="881"/>
            <a:stretch/>
          </p:blipFill>
          <p:spPr bwMode="auto">
            <a:xfrm>
              <a:off x="472207" y="1980367"/>
              <a:ext cx="3767282" cy="4420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Barbie Logo PNG Vectors Free Download">
              <a:extLst>
                <a:ext uri="{FF2B5EF4-FFF2-40B4-BE49-F238E27FC236}">
                  <a16:creationId xmlns:a16="http://schemas.microsoft.com/office/drawing/2014/main" id="{005D4C97-0B93-43C6-6491-C25DF5AAD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73"/>
            <a:stretch/>
          </p:blipFill>
          <p:spPr bwMode="auto">
            <a:xfrm>
              <a:off x="5020989" y="2207463"/>
              <a:ext cx="5665614" cy="3971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54238E-E9AE-BCA0-BF85-1BB08FB0972D}"/>
                </a:ext>
              </a:extLst>
            </p:cNvPr>
            <p:cNvSpPr txBox="1"/>
            <p:nvPr/>
          </p:nvSpPr>
          <p:spPr>
            <a:xfrm>
              <a:off x="4582392" y="2105863"/>
              <a:ext cx="3102618" cy="39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600" spc="600" dirty="0">
                  <a:solidFill>
                    <a:srgbClr val="EB00AD"/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MEMBERSHIP #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8F40AB-F6C2-7125-AA23-F200998C98D3}"/>
                </a:ext>
              </a:extLst>
            </p:cNvPr>
            <p:cNvSpPr txBox="1"/>
            <p:nvPr/>
          </p:nvSpPr>
          <p:spPr>
            <a:xfrm>
              <a:off x="4595367" y="5613780"/>
              <a:ext cx="7018481" cy="76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HK" sz="1200" dirty="0">
                  <a:solidFill>
                    <a:srgbClr val="EB00AD"/>
                  </a:solidFill>
                  <a:effectLst/>
                  <a:latin typeface="Poppins" pitchFamily="2" charset="77"/>
                  <a:cs typeface="Poppins" pitchFamily="2" charset="77"/>
                </a:rPr>
                <a:t>This is to certify that the above-named Barbie Fan is a member in good standing of the national barbie Fan Club and is entitled to all rights and privileges pertaining thereto. </a:t>
              </a:r>
              <a:endParaRPr lang="en-GB" sz="1200" spc="600" dirty="0">
                <a:solidFill>
                  <a:srgbClr val="EB00AD"/>
                </a:solidFill>
                <a:latin typeface="Poppins" pitchFamily="2" charset="77"/>
                <a:ea typeface="+mj-ea"/>
                <a:cs typeface="Poppins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04801D-F4BF-C76F-EC7A-58DD1A7FDB92}"/>
                </a:ext>
              </a:extLst>
            </p:cNvPr>
            <p:cNvSpPr txBox="1"/>
            <p:nvPr/>
          </p:nvSpPr>
          <p:spPr>
            <a:xfrm>
              <a:off x="4582392" y="3019431"/>
              <a:ext cx="1271796" cy="39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600" spc="600" dirty="0">
                  <a:solidFill>
                    <a:srgbClr val="EB00AD"/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NAME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C0D89E-2F7D-9544-42BE-2C01BFAC36D3}"/>
                </a:ext>
              </a:extLst>
            </p:cNvPr>
            <p:cNvSpPr txBox="1"/>
            <p:nvPr/>
          </p:nvSpPr>
          <p:spPr>
            <a:xfrm>
              <a:off x="4582392" y="3932999"/>
              <a:ext cx="3151517" cy="39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600" spc="600" dirty="0">
                  <a:solidFill>
                    <a:srgbClr val="EB00AD"/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DATE OF BIRTH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F6D9FC-6E2A-1591-E5A9-402E7F35E328}"/>
                </a:ext>
              </a:extLst>
            </p:cNvPr>
            <p:cNvSpPr txBox="1"/>
            <p:nvPr/>
          </p:nvSpPr>
          <p:spPr>
            <a:xfrm>
              <a:off x="4582392" y="4846567"/>
              <a:ext cx="2775964" cy="39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600" spc="600" dirty="0">
                  <a:solidFill>
                    <a:srgbClr val="EB00AD"/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OCCUPATION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553562-960D-89E6-2CD7-B0D33FCCF91B}"/>
                </a:ext>
              </a:extLst>
            </p:cNvPr>
            <p:cNvSpPr txBox="1"/>
            <p:nvPr/>
          </p:nvSpPr>
          <p:spPr>
            <a:xfrm>
              <a:off x="9484996" y="2092820"/>
              <a:ext cx="2157866" cy="46005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9034895850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EEC4D6-BFD9-31BF-4949-10983E4934FB}"/>
                </a:ext>
              </a:extLst>
            </p:cNvPr>
            <p:cNvSpPr txBox="1"/>
            <p:nvPr/>
          </p:nvSpPr>
          <p:spPr>
            <a:xfrm>
              <a:off x="7857600" y="3006388"/>
              <a:ext cx="3785263" cy="46005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J. Robert Oppenheimer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EA8EDF-C158-110A-77F4-F7D558A1F9EE}"/>
                </a:ext>
              </a:extLst>
            </p:cNvPr>
            <p:cNvSpPr txBox="1"/>
            <p:nvPr/>
          </p:nvSpPr>
          <p:spPr>
            <a:xfrm>
              <a:off x="9539765" y="3919956"/>
              <a:ext cx="2103098" cy="46005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22 April 1904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F7707-3388-1E05-0013-314332458104}"/>
                </a:ext>
              </a:extLst>
            </p:cNvPr>
            <p:cNvSpPr txBox="1"/>
            <p:nvPr/>
          </p:nvSpPr>
          <p:spPr>
            <a:xfrm>
              <a:off x="8258580" y="4833523"/>
              <a:ext cx="3384282" cy="46005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Light" pitchFamily="2" charset="77"/>
                  <a:ea typeface="+mj-ea"/>
                  <a:cs typeface="Poppins Light" pitchFamily="2" charset="77"/>
                </a:rPr>
                <a:t>Theoretical physicist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91BB14-0724-7043-5216-4DFD0D3FE2AA}"/>
                </a:ext>
              </a:extLst>
            </p:cNvPr>
            <p:cNvSpPr txBox="1">
              <a:spLocks/>
            </p:cNvSpPr>
            <p:nvPr/>
          </p:nvSpPr>
          <p:spPr>
            <a:xfrm>
              <a:off x="1161472" y="263092"/>
              <a:ext cx="36414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3200" spc="6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OFFICIAL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00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7614-1EAD-D412-FBE1-9EB12EB7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2" y="-8949"/>
            <a:ext cx="7182296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b="1" i="1" spc="-300" dirty="0">
                <a:ln w="19050">
                  <a:solidFill>
                    <a:srgbClr val="EB00AD"/>
                  </a:solidFill>
                </a:ln>
                <a:solidFill>
                  <a:srgbClr val="FE92D2"/>
                </a:solidFill>
                <a:effectLst>
                  <a:outerShdw dist="123954" dir="8100000" algn="tr" rotWithShape="0">
                    <a:srgbClr val="FA3899"/>
                  </a:outerShdw>
                </a:effectLst>
                <a:latin typeface="Barlow Black" pitchFamily="2" charset="77"/>
              </a:rPr>
              <a:t>BARBIE NEWS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23A1B-A8F0-0C3A-87BC-D0F66C4305BC}"/>
              </a:ext>
            </a:extLst>
          </p:cNvPr>
          <p:cNvSpPr/>
          <p:nvPr/>
        </p:nvSpPr>
        <p:spPr>
          <a:xfrm>
            <a:off x="9341427" y="380474"/>
            <a:ext cx="2369128" cy="601127"/>
          </a:xfrm>
          <a:prstGeom prst="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Barlow" pitchFamily="2" charset="77"/>
              </a:rPr>
              <a:t>EXTRA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432A7-0E30-3024-654A-47724FAF624F}"/>
              </a:ext>
            </a:extLst>
          </p:cNvPr>
          <p:cNvSpPr/>
          <p:nvPr/>
        </p:nvSpPr>
        <p:spPr>
          <a:xfrm>
            <a:off x="481445" y="380474"/>
            <a:ext cx="2369128" cy="601127"/>
          </a:xfrm>
          <a:prstGeom prst="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Barlow" pitchFamily="2" charset="77"/>
              </a:rPr>
              <a:t>EXTRA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376F18-2CB1-5E1D-5A46-F5E5243F2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010" y="518245"/>
            <a:ext cx="346365" cy="346365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0509396-42F8-A5AA-04FA-C5B538B0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9247" y="518245"/>
            <a:ext cx="346365" cy="346365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DA78609-BB53-E7B2-D702-ACB5A9D0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388" y="518245"/>
            <a:ext cx="346365" cy="346365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C6F20705-9DCD-1719-7718-04A988BA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625" y="518245"/>
            <a:ext cx="346365" cy="3463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D2678E-AC21-2F7E-A87B-49F817A980D5}"/>
              </a:ext>
            </a:extLst>
          </p:cNvPr>
          <p:cNvCxnSpPr>
            <a:cxnSpLocks/>
          </p:cNvCxnSpPr>
          <p:nvPr/>
        </p:nvCxnSpPr>
        <p:spPr>
          <a:xfrm>
            <a:off x="481445" y="1337396"/>
            <a:ext cx="11229110" cy="0"/>
          </a:xfrm>
          <a:prstGeom prst="line">
            <a:avLst/>
          </a:prstGeom>
          <a:ln w="88900">
            <a:solidFill>
              <a:srgbClr val="FF9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FC6B75-BB2A-90F2-4087-D763FE3333FD}"/>
              </a:ext>
            </a:extLst>
          </p:cNvPr>
          <p:cNvCxnSpPr>
            <a:cxnSpLocks/>
          </p:cNvCxnSpPr>
          <p:nvPr/>
        </p:nvCxnSpPr>
        <p:spPr>
          <a:xfrm>
            <a:off x="481445" y="1514041"/>
            <a:ext cx="11229110" cy="0"/>
          </a:xfrm>
          <a:prstGeom prst="line">
            <a:avLst/>
          </a:prstGeom>
          <a:ln w="88900">
            <a:solidFill>
              <a:srgbClr val="FF9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2D107D-2EA9-95F3-17E6-D6DD4AC33FF8}"/>
              </a:ext>
            </a:extLst>
          </p:cNvPr>
          <p:cNvSpPr txBox="1"/>
          <p:nvPr/>
        </p:nvSpPr>
        <p:spPr>
          <a:xfrm>
            <a:off x="648727" y="1984664"/>
            <a:ext cx="10894546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9600" b="1" spc="-300" dirty="0">
                <a:solidFill>
                  <a:srgbClr val="FA3899"/>
                </a:solidFill>
                <a:latin typeface="Barlow Black" pitchFamily="2" charset="77"/>
              </a:rPr>
              <a:t>OPPENHEIMER </a:t>
            </a:r>
            <a:br>
              <a:rPr lang="en-GB" sz="9600" b="1" spc="-300" dirty="0">
                <a:solidFill>
                  <a:srgbClr val="FA3899"/>
                </a:solidFill>
                <a:latin typeface="Barlow Black" pitchFamily="2" charset="77"/>
              </a:rPr>
            </a:br>
            <a:r>
              <a:rPr lang="en-GB" sz="9600" b="1" spc="-300" dirty="0">
                <a:solidFill>
                  <a:srgbClr val="FA3899"/>
                </a:solidFill>
                <a:latin typeface="Barlow Black" pitchFamily="2" charset="77"/>
              </a:rPr>
              <a:t>REGRETS CREATING THE ATOMIC BOMB.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45807F-6E2B-9E2B-76EA-556042DF7447}"/>
              </a:ext>
            </a:extLst>
          </p:cNvPr>
          <p:cNvSpPr/>
          <p:nvPr/>
        </p:nvSpPr>
        <p:spPr>
          <a:xfrm>
            <a:off x="481445" y="5876399"/>
            <a:ext cx="11229110" cy="601127"/>
          </a:xfrm>
          <a:prstGeom prst="round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Barlow" pitchFamily="2" charset="77"/>
              </a:rPr>
              <a:t>Nuclear bomb test detonation carried out in the desert of New Mexico in 1945.</a:t>
            </a:r>
          </a:p>
        </p:txBody>
      </p:sp>
    </p:spTree>
    <p:extLst>
      <p:ext uri="{BB962C8B-B14F-4D97-AF65-F5344CB8AC3E}">
        <p14:creationId xmlns:p14="http://schemas.microsoft.com/office/powerpoint/2010/main" val="213110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nk spiral bound notebook&#10;&#10;Description automatically generated">
            <a:extLst>
              <a:ext uri="{FF2B5EF4-FFF2-40B4-BE49-F238E27FC236}">
                <a16:creationId xmlns:a16="http://schemas.microsoft.com/office/drawing/2014/main" id="{1688E307-A6C1-FC52-4504-518BA5D2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0"/>
            <a:ext cx="10985500" cy="68580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B8376B8-D5F7-4E09-BB78-24996299EFDC}"/>
              </a:ext>
            </a:extLst>
          </p:cNvPr>
          <p:cNvSpPr/>
          <p:nvPr/>
        </p:nvSpPr>
        <p:spPr>
          <a:xfrm>
            <a:off x="1347355" y="1849582"/>
            <a:ext cx="9497291" cy="5642263"/>
          </a:xfrm>
          <a:prstGeom prst="roundRect">
            <a:avLst>
              <a:gd name="adj" fmla="val 8831"/>
            </a:avLst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1DC338D1-3BE5-F05A-0074-26E3E2E2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36" y="1469354"/>
            <a:ext cx="1537727" cy="76045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796EB-0A6D-4979-1682-BB8C6E5582CF}"/>
              </a:ext>
            </a:extLst>
          </p:cNvPr>
          <p:cNvGrpSpPr/>
          <p:nvPr/>
        </p:nvGrpSpPr>
        <p:grpSpPr>
          <a:xfrm>
            <a:off x="1749136" y="2722418"/>
            <a:ext cx="8693728" cy="3522517"/>
            <a:chOff x="1945932" y="3023754"/>
            <a:chExt cx="8300132" cy="322118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0B5934-5437-BBB0-29F4-AFD37A9D707A}"/>
                </a:ext>
              </a:extLst>
            </p:cNvPr>
            <p:cNvCxnSpPr/>
            <p:nvPr/>
          </p:nvCxnSpPr>
          <p:spPr>
            <a:xfrm>
              <a:off x="1945932" y="3023754"/>
              <a:ext cx="8300132" cy="0"/>
            </a:xfrm>
            <a:prstGeom prst="line">
              <a:avLst/>
            </a:prstGeom>
            <a:ln w="25400" cap="rnd">
              <a:solidFill>
                <a:srgbClr val="EB00A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16C0F3-79FA-E42E-62EC-729B7D6AA0E9}"/>
                </a:ext>
              </a:extLst>
            </p:cNvPr>
            <p:cNvCxnSpPr/>
            <p:nvPr/>
          </p:nvCxnSpPr>
          <p:spPr>
            <a:xfrm>
              <a:off x="1945932" y="4097481"/>
              <a:ext cx="8300132" cy="0"/>
            </a:xfrm>
            <a:prstGeom prst="line">
              <a:avLst/>
            </a:prstGeom>
            <a:ln w="25400" cap="rnd">
              <a:solidFill>
                <a:srgbClr val="EB00A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28FBE14-10FD-8D8B-0451-7181374218F1}"/>
                </a:ext>
              </a:extLst>
            </p:cNvPr>
            <p:cNvCxnSpPr/>
            <p:nvPr/>
          </p:nvCxnSpPr>
          <p:spPr>
            <a:xfrm>
              <a:off x="1945932" y="5171208"/>
              <a:ext cx="8300132" cy="0"/>
            </a:xfrm>
            <a:prstGeom prst="line">
              <a:avLst/>
            </a:prstGeom>
            <a:ln w="25400" cap="rnd">
              <a:solidFill>
                <a:srgbClr val="EB00A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C7ECBD-EDCB-2B25-DC14-AA0D742E9364}"/>
                </a:ext>
              </a:extLst>
            </p:cNvPr>
            <p:cNvCxnSpPr/>
            <p:nvPr/>
          </p:nvCxnSpPr>
          <p:spPr>
            <a:xfrm>
              <a:off x="1945932" y="6244935"/>
              <a:ext cx="8300132" cy="0"/>
            </a:xfrm>
            <a:prstGeom prst="line">
              <a:avLst/>
            </a:prstGeom>
            <a:ln w="25400" cap="rnd">
              <a:solidFill>
                <a:srgbClr val="EB00A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104475E-9C04-1E79-402A-D509DE231B70}"/>
              </a:ext>
            </a:extLst>
          </p:cNvPr>
          <p:cNvSpPr txBox="1"/>
          <p:nvPr/>
        </p:nvSpPr>
        <p:spPr>
          <a:xfrm>
            <a:off x="1766516" y="2732809"/>
            <a:ext cx="8769865" cy="378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Covered By Your Grace" pitchFamily="2" charset="0"/>
              </a:rPr>
              <a:t>“Now I am</a:t>
            </a:r>
          </a:p>
          <a:p>
            <a:pPr>
              <a:lnSpc>
                <a:spcPct val="90000"/>
              </a:lnSpc>
            </a:pPr>
            <a:r>
              <a:rPr lang="en-GB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Covered By Your Grace" pitchFamily="2" charset="0"/>
              </a:rPr>
              <a:t>become Death, the</a:t>
            </a:r>
          </a:p>
          <a:p>
            <a:pPr>
              <a:lnSpc>
                <a:spcPct val="90000"/>
              </a:lnSpc>
            </a:pPr>
            <a:r>
              <a:rPr lang="en-GB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Covered By Your Grace" pitchFamily="2" charset="0"/>
              </a:rPr>
              <a:t>destroyer of worlds.”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6ECAD7-49E9-8857-7AEB-5A7F5CD482B3}"/>
              </a:ext>
            </a:extLst>
          </p:cNvPr>
          <p:cNvGrpSpPr/>
          <p:nvPr/>
        </p:nvGrpSpPr>
        <p:grpSpPr>
          <a:xfrm>
            <a:off x="1959644" y="6095078"/>
            <a:ext cx="4039200" cy="300960"/>
            <a:chOff x="1959644" y="6095078"/>
            <a:chExt cx="40392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99B356-21E4-390B-DF7E-417BA86A5547}"/>
                    </a:ext>
                  </a:extLst>
                </p14:cNvPr>
                <p14:cNvContentPartPr/>
                <p14:nvPr/>
              </p14:nvContentPartPr>
              <p14:xfrm>
                <a:off x="1959644" y="6095078"/>
                <a:ext cx="4039200" cy="169200"/>
              </p14:xfrm>
            </p:contentPart>
          </mc:Choice>
          <mc:Fallback xmlns:a16="http://schemas.microsoft.com/office/drawing/2014/main"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99B356-21E4-390B-DF7E-417BA86A55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24004" y="6059438"/>
                  <a:ext cx="4110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6EC33A-D850-AEA1-E53F-89CA0BA17B58}"/>
                    </a:ext>
                  </a:extLst>
                </p14:cNvPr>
                <p14:cNvContentPartPr/>
                <p14:nvPr/>
              </p14:nvContentPartPr>
              <p14:xfrm>
                <a:off x="2423684" y="6344198"/>
                <a:ext cx="3019320" cy="51840"/>
              </p14:xfrm>
            </p:contentPart>
          </mc:Choice>
          <mc:Fallback xmlns:a16="http://schemas.microsoft.com/office/drawing/2014/main"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6EC33A-D850-AEA1-E53F-89CA0BA17B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8044" y="6308558"/>
                  <a:ext cx="30909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89A40D8-35A3-B772-F646-B86F2EF3133A}"/>
                  </a:ext>
                </a:extLst>
              </p14:cNvPr>
              <p14:cNvContentPartPr/>
              <p14:nvPr/>
            </p14:nvContentPartPr>
            <p14:xfrm>
              <a:off x="4768004" y="3809438"/>
              <a:ext cx="3086280" cy="1373040"/>
            </p14:xfrm>
          </p:contentPart>
        </mc:Choice>
        <mc:Fallback xmlns:a16="http://schemas.microsoft.com/office/drawing/2014/main"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89A40D8-35A3-B772-F646-B86F2EF313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2364" y="3773798"/>
                <a:ext cx="3157920" cy="14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84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4E4314B-AE6D-AAAA-E2F3-8CB6EBB3CD5B}"/>
              </a:ext>
            </a:extLst>
          </p:cNvPr>
          <p:cNvGrpSpPr/>
          <p:nvPr/>
        </p:nvGrpSpPr>
        <p:grpSpPr>
          <a:xfrm>
            <a:off x="-8448757" y="3127653"/>
            <a:ext cx="28416428" cy="602683"/>
            <a:chOff x="-8448757" y="3127653"/>
            <a:chExt cx="28416428" cy="6026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1738-BBE0-76DF-8614-B1E6CE7C250D}"/>
                </a:ext>
              </a:extLst>
            </p:cNvPr>
            <p:cNvSpPr/>
            <p:nvPr/>
          </p:nvSpPr>
          <p:spPr>
            <a:xfrm rot="2700000">
              <a:off x="5458118" y="-1964817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8B59F6-C998-AAF6-0E56-303F26E32920}"/>
                </a:ext>
              </a:extLst>
            </p:cNvPr>
            <p:cNvSpPr/>
            <p:nvPr/>
          </p:nvSpPr>
          <p:spPr>
            <a:xfrm rot="2700000">
              <a:off x="3695239" y="-1964817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251179-9B46-26A9-7399-706061DE5EC1}"/>
                </a:ext>
              </a:extLst>
            </p:cNvPr>
            <p:cNvSpPr/>
            <p:nvPr/>
          </p:nvSpPr>
          <p:spPr>
            <a:xfrm rot="2700000">
              <a:off x="1932360" y="-1964819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8614E5-61B6-3A80-435C-AEEF82D1B1BC}"/>
                </a:ext>
              </a:extLst>
            </p:cNvPr>
            <p:cNvSpPr/>
            <p:nvPr/>
          </p:nvSpPr>
          <p:spPr>
            <a:xfrm rot="2700000">
              <a:off x="169481" y="-1964820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C708E1-A626-4C15-8BF0-64A18AD7944B}"/>
                </a:ext>
              </a:extLst>
            </p:cNvPr>
            <p:cNvSpPr/>
            <p:nvPr/>
          </p:nvSpPr>
          <p:spPr>
            <a:xfrm rot="2700000">
              <a:off x="-1593398" y="-1964821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62034F-8002-5637-284C-61178CB89A8B}"/>
                </a:ext>
              </a:extLst>
            </p:cNvPr>
            <p:cNvSpPr/>
            <p:nvPr/>
          </p:nvSpPr>
          <p:spPr>
            <a:xfrm rot="2700000">
              <a:off x="-3356277" y="-1964821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C0AA55-7D42-5A8B-F187-FD2B9917E95D}"/>
                </a:ext>
              </a:extLst>
            </p:cNvPr>
            <p:cNvSpPr/>
            <p:nvPr/>
          </p:nvSpPr>
          <p:spPr>
            <a:xfrm rot="2700000">
              <a:off x="7220997" y="-1964823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A67808-114D-D192-4B6D-0FC1F44EEFFB}"/>
                </a:ext>
              </a:extLst>
            </p:cNvPr>
            <p:cNvSpPr/>
            <p:nvPr/>
          </p:nvSpPr>
          <p:spPr>
            <a:xfrm rot="2700000">
              <a:off x="8983876" y="-1964824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463F1-87C4-2919-1DF0-2F5CF4487C4B}"/>
                </a:ext>
              </a:extLst>
            </p:cNvPr>
            <p:cNvSpPr/>
            <p:nvPr/>
          </p:nvSpPr>
          <p:spPr>
            <a:xfrm rot="2700000">
              <a:off x="10746755" y="-1964825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610D7D-4685-E8A6-61C7-30CBFAC8CD0B}"/>
                </a:ext>
              </a:extLst>
            </p:cNvPr>
            <p:cNvSpPr/>
            <p:nvPr/>
          </p:nvSpPr>
          <p:spPr>
            <a:xfrm rot="2700000">
              <a:off x="12509634" y="-1964825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FB3A8A-B573-7ED5-B7C9-D98C7718D1CB}"/>
                </a:ext>
              </a:extLst>
            </p:cNvPr>
            <p:cNvSpPr/>
            <p:nvPr/>
          </p:nvSpPr>
          <p:spPr>
            <a:xfrm rot="2700000">
              <a:off x="14272517" y="-1964827"/>
              <a:ext cx="602673" cy="10787634"/>
            </a:xfrm>
            <a:prstGeom prst="rect">
              <a:avLst/>
            </a:prstGeom>
            <a:solidFill>
              <a:srgbClr val="FFBD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Round Same-side Corner of Rectangle 23">
            <a:extLst>
              <a:ext uri="{FF2B5EF4-FFF2-40B4-BE49-F238E27FC236}">
                <a16:creationId xmlns:a16="http://schemas.microsoft.com/office/drawing/2014/main" id="{694B1027-1D8A-970E-42C1-35BE16A7EECA}"/>
              </a:ext>
            </a:extLst>
          </p:cNvPr>
          <p:cNvSpPr/>
          <p:nvPr/>
        </p:nvSpPr>
        <p:spPr>
          <a:xfrm>
            <a:off x="367113" y="322118"/>
            <a:ext cx="11457774" cy="6535881"/>
          </a:xfrm>
          <a:prstGeom prst="round2SameRect">
            <a:avLst>
              <a:gd name="adj1" fmla="val 5220"/>
              <a:gd name="adj2" fmla="val 0"/>
            </a:avLst>
          </a:prstGeom>
          <a:solidFill>
            <a:srgbClr val="5432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430C58F-C246-B97B-BB25-3E7B2EDB50FD}"/>
              </a:ext>
            </a:extLst>
          </p:cNvPr>
          <p:cNvSpPr/>
          <p:nvPr/>
        </p:nvSpPr>
        <p:spPr>
          <a:xfrm>
            <a:off x="5449257" y="597472"/>
            <a:ext cx="1623044" cy="497414"/>
          </a:xfrm>
          <a:custGeom>
            <a:avLst/>
            <a:gdLst>
              <a:gd name="connsiteX0" fmla="*/ 0 w 1623044"/>
              <a:gd name="connsiteY0" fmla="*/ 363006 h 497414"/>
              <a:gd name="connsiteX1" fmla="*/ 0 w 1623044"/>
              <a:gd name="connsiteY1" fmla="*/ 363007 h 497414"/>
              <a:gd name="connsiteX2" fmla="*/ 0 w 1623044"/>
              <a:gd name="connsiteY2" fmla="*/ 363007 h 497414"/>
              <a:gd name="connsiteX3" fmla="*/ 811521 w 1623044"/>
              <a:gd name="connsiteY3" fmla="*/ 0 h 497414"/>
              <a:gd name="connsiteX4" fmla="*/ 1040121 w 1623044"/>
              <a:gd name="connsiteY4" fmla="*/ 228600 h 497414"/>
              <a:gd name="connsiteX5" fmla="*/ 1488637 w 1623044"/>
              <a:gd name="connsiteY5" fmla="*/ 228600 h 497414"/>
              <a:gd name="connsiteX6" fmla="*/ 1623044 w 1623044"/>
              <a:gd name="connsiteY6" fmla="*/ 363007 h 497414"/>
              <a:gd name="connsiteX7" fmla="*/ 1623043 w 1623044"/>
              <a:gd name="connsiteY7" fmla="*/ 363007 h 497414"/>
              <a:gd name="connsiteX8" fmla="*/ 1488636 w 1623044"/>
              <a:gd name="connsiteY8" fmla="*/ 497414 h 497414"/>
              <a:gd name="connsiteX9" fmla="*/ 134407 w 1623044"/>
              <a:gd name="connsiteY9" fmla="*/ 497413 h 497414"/>
              <a:gd name="connsiteX10" fmla="*/ 10563 w 1623044"/>
              <a:gd name="connsiteY10" fmla="*/ 415323 h 497414"/>
              <a:gd name="connsiteX11" fmla="*/ 0 w 1623044"/>
              <a:gd name="connsiteY11" fmla="*/ 363007 h 497414"/>
              <a:gd name="connsiteX12" fmla="*/ 10563 w 1623044"/>
              <a:gd name="connsiteY12" fmla="*/ 310690 h 497414"/>
              <a:gd name="connsiteX13" fmla="*/ 134407 w 1623044"/>
              <a:gd name="connsiteY13" fmla="*/ 228600 h 497414"/>
              <a:gd name="connsiteX14" fmla="*/ 582921 w 1623044"/>
              <a:gd name="connsiteY14" fmla="*/ 228600 h 497414"/>
              <a:gd name="connsiteX15" fmla="*/ 811521 w 1623044"/>
              <a:gd name="connsiteY15" fmla="*/ 0 h 49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3044" h="497414">
                <a:moveTo>
                  <a:pt x="0" y="363006"/>
                </a:moveTo>
                <a:lnTo>
                  <a:pt x="0" y="363007"/>
                </a:lnTo>
                <a:lnTo>
                  <a:pt x="0" y="363007"/>
                </a:lnTo>
                <a:close/>
                <a:moveTo>
                  <a:pt x="811521" y="0"/>
                </a:moveTo>
                <a:cubicBezTo>
                  <a:pt x="937773" y="0"/>
                  <a:pt x="1040121" y="102348"/>
                  <a:pt x="1040121" y="228600"/>
                </a:cubicBezTo>
                <a:lnTo>
                  <a:pt x="1488637" y="228600"/>
                </a:lnTo>
                <a:cubicBezTo>
                  <a:pt x="1562868" y="228600"/>
                  <a:pt x="1623044" y="288776"/>
                  <a:pt x="1623044" y="363007"/>
                </a:cubicBezTo>
                <a:lnTo>
                  <a:pt x="1623043" y="363007"/>
                </a:lnTo>
                <a:cubicBezTo>
                  <a:pt x="1623043" y="437238"/>
                  <a:pt x="1562867" y="497414"/>
                  <a:pt x="1488636" y="497414"/>
                </a:cubicBezTo>
                <a:lnTo>
                  <a:pt x="134407" y="497413"/>
                </a:lnTo>
                <a:cubicBezTo>
                  <a:pt x="78734" y="497413"/>
                  <a:pt x="30967" y="463564"/>
                  <a:pt x="10563" y="415323"/>
                </a:cubicBezTo>
                <a:lnTo>
                  <a:pt x="0" y="363007"/>
                </a:lnTo>
                <a:lnTo>
                  <a:pt x="10563" y="310690"/>
                </a:lnTo>
                <a:cubicBezTo>
                  <a:pt x="30967" y="262449"/>
                  <a:pt x="78734" y="228600"/>
                  <a:pt x="134407" y="228600"/>
                </a:cubicBezTo>
                <a:lnTo>
                  <a:pt x="582921" y="228600"/>
                </a:lnTo>
                <a:cubicBezTo>
                  <a:pt x="582921" y="102348"/>
                  <a:pt x="685269" y="0"/>
                  <a:pt x="811521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Round Same-side Corner of Rectangle 28">
            <a:extLst>
              <a:ext uri="{FF2B5EF4-FFF2-40B4-BE49-F238E27FC236}">
                <a16:creationId xmlns:a16="http://schemas.microsoft.com/office/drawing/2014/main" id="{B7416BDF-AFC4-7750-199B-58D757334D20}"/>
              </a:ext>
            </a:extLst>
          </p:cNvPr>
          <p:cNvSpPr/>
          <p:nvPr/>
        </p:nvSpPr>
        <p:spPr>
          <a:xfrm>
            <a:off x="633740" y="2604551"/>
            <a:ext cx="10924521" cy="4253448"/>
          </a:xfrm>
          <a:prstGeom prst="round2SameRect">
            <a:avLst>
              <a:gd name="adj1" fmla="val 5220"/>
              <a:gd name="adj2" fmla="val 0"/>
            </a:avLst>
          </a:prstGeom>
          <a:solidFill>
            <a:srgbClr val="FEF1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6A6DAC-B798-04C9-C20B-1AD8228B8F17}"/>
              </a:ext>
            </a:extLst>
          </p:cNvPr>
          <p:cNvSpPr txBox="1"/>
          <p:nvPr/>
        </p:nvSpPr>
        <p:spPr>
          <a:xfrm>
            <a:off x="968607" y="1249554"/>
            <a:ext cx="10275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i="1" dirty="0">
                <a:ln w="25400">
                  <a:solidFill>
                    <a:srgbClr val="FDECF5"/>
                  </a:solidFill>
                </a:ln>
                <a:solidFill>
                  <a:srgbClr val="EB00AD"/>
                </a:solidFill>
                <a:latin typeface="Barbie MediumItalic" panose="02000600000000000000" pitchFamily="2" charset="0"/>
              </a:rPr>
              <a:t>Top facts about Oppenheimer</a:t>
            </a:r>
          </a:p>
        </p:txBody>
      </p:sp>
      <p:pic>
        <p:nvPicPr>
          <p:cNvPr id="33" name="Picture 32" descr="A pink object with white outline&#10;&#10;Description automatically generated">
            <a:extLst>
              <a:ext uri="{FF2B5EF4-FFF2-40B4-BE49-F238E27FC236}">
                <a16:creationId xmlns:a16="http://schemas.microsoft.com/office/drawing/2014/main" id="{A7CD8E59-0D51-98BD-6D7D-9D49F26F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00000">
            <a:off x="5211766" y="2839434"/>
            <a:ext cx="1547091" cy="2817091"/>
          </a:xfrm>
          <a:prstGeom prst="rect">
            <a:avLst/>
          </a:prstGeom>
          <a:effectLst>
            <a:outerShdw blurRad="77799" sx="102000" sy="102000" algn="ctr" rotWithShape="0">
              <a:prstClr val="black">
                <a:alpha val="14852"/>
              </a:prstClr>
            </a:outerShdw>
          </a:effectLst>
        </p:spPr>
      </p:pic>
      <p:pic>
        <p:nvPicPr>
          <p:cNvPr id="35" name="Picture 34" descr="A pink silhouette of a person&#10;&#10;Description automatically generated">
            <a:extLst>
              <a:ext uri="{FF2B5EF4-FFF2-40B4-BE49-F238E27FC236}">
                <a16:creationId xmlns:a16="http://schemas.microsoft.com/office/drawing/2014/main" id="{6A1625C7-7055-9710-CDDF-E17750EA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01" y="2977979"/>
            <a:ext cx="1731818" cy="2540000"/>
          </a:xfrm>
          <a:prstGeom prst="rect">
            <a:avLst/>
          </a:prstGeom>
          <a:effectLst>
            <a:outerShdw blurRad="77799" sx="102000" sy="102000" algn="ctr" rotWithShape="0">
              <a:prstClr val="black">
                <a:alpha val="14852"/>
              </a:prstClr>
            </a:outerShdw>
          </a:effectLst>
        </p:spPr>
      </p:pic>
      <p:pic>
        <p:nvPicPr>
          <p:cNvPr id="37" name="Picture 36" descr="A pink circle with a logo&#10;&#10;Description automatically generated">
            <a:extLst>
              <a:ext uri="{FF2B5EF4-FFF2-40B4-BE49-F238E27FC236}">
                <a16:creationId xmlns:a16="http://schemas.microsoft.com/office/drawing/2014/main" id="{EBD4FCFC-1653-E081-413A-6C79D31C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488" y="2972732"/>
            <a:ext cx="2644959" cy="2550495"/>
          </a:xfrm>
          <a:prstGeom prst="rect">
            <a:avLst/>
          </a:prstGeom>
          <a:effectLst>
            <a:outerShdw blurRad="77799" sx="102000" sy="102000" algn="ctr" rotWithShape="0">
              <a:prstClr val="black">
                <a:alpha val="14852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20160C-0C85-030B-A5A2-25F15134BDBF}"/>
              </a:ext>
            </a:extLst>
          </p:cNvPr>
          <p:cNvSpPr txBox="1"/>
          <p:nvPr/>
        </p:nvSpPr>
        <p:spPr>
          <a:xfrm>
            <a:off x="4592349" y="5633438"/>
            <a:ext cx="30073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800" i="1" dirty="0">
                <a:solidFill>
                  <a:srgbClr val="543290"/>
                </a:solidFill>
                <a:latin typeface="Barbie MediumItalic" panose="02000600000000000000" pitchFamily="2" charset="0"/>
              </a:rPr>
              <a:t>Developed 1</a:t>
            </a:r>
            <a:r>
              <a:rPr lang="en-GB" sz="2800" i="1" baseline="30000" dirty="0">
                <a:solidFill>
                  <a:srgbClr val="543290"/>
                </a:solidFill>
                <a:latin typeface="Barbie MediumItalic" panose="02000600000000000000" pitchFamily="2" charset="0"/>
              </a:rPr>
              <a:t>st</a:t>
            </a:r>
            <a:r>
              <a:rPr lang="en-GB" sz="2800" i="1" dirty="0">
                <a:solidFill>
                  <a:srgbClr val="543290"/>
                </a:solidFill>
                <a:latin typeface="Barbie MediumItalic" panose="02000600000000000000" pitchFamily="2" charset="0"/>
              </a:rPr>
              <a:t> atomic bomb during WW2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1D654F-E9A4-2750-E841-C42922AC8816}"/>
              </a:ext>
            </a:extLst>
          </p:cNvPr>
          <p:cNvSpPr txBox="1"/>
          <p:nvPr/>
        </p:nvSpPr>
        <p:spPr>
          <a:xfrm>
            <a:off x="7997271" y="5633438"/>
            <a:ext cx="30073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800" i="1" dirty="0">
                <a:solidFill>
                  <a:srgbClr val="543290"/>
                </a:solidFill>
                <a:latin typeface="Barbie MediumItalic" panose="02000600000000000000" pitchFamily="2" charset="0"/>
              </a:rPr>
              <a:t>Opposed nuclear weapons afterwards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5E685-3BD9-E057-9438-D3A00B11A66C}"/>
              </a:ext>
            </a:extLst>
          </p:cNvPr>
          <p:cNvSpPr txBox="1"/>
          <p:nvPr/>
        </p:nvSpPr>
        <p:spPr>
          <a:xfrm>
            <a:off x="1187427" y="5633438"/>
            <a:ext cx="30073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800" i="1" dirty="0">
                <a:solidFill>
                  <a:srgbClr val="543290"/>
                </a:solidFill>
                <a:latin typeface="Barbie MediumItalic" panose="02000600000000000000" pitchFamily="2" charset="0"/>
              </a:rPr>
              <a:t>Had many affairs in his lifetime</a:t>
            </a:r>
          </a:p>
        </p:txBody>
      </p:sp>
    </p:spTree>
    <p:extLst>
      <p:ext uri="{BB962C8B-B14F-4D97-AF65-F5344CB8AC3E}">
        <p14:creationId xmlns:p14="http://schemas.microsoft.com/office/powerpoint/2010/main" val="9859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_videos_3785 (1080p)">
            <a:hlinkClick r:id="" action="ppaction://media"/>
            <a:extLst>
              <a:ext uri="{FF2B5EF4-FFF2-40B4-BE49-F238E27FC236}">
                <a16:creationId xmlns:a16="http://schemas.microsoft.com/office/drawing/2014/main" id="{81327EF1-1C24-3791-A04B-B176964C2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570" r="5500"/>
          <a:stretch/>
        </p:blipFill>
        <p:spPr>
          <a:xfrm>
            <a:off x="4763" y="3174"/>
            <a:ext cx="12192000" cy="6854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6AC37-C014-8AD8-AB12-6789F588A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" y="-3174"/>
            <a:ext cx="11049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11846-CB0C-AC36-2C87-327AC2D33998}"/>
              </a:ext>
            </a:extLst>
          </p:cNvPr>
          <p:cNvSpPr/>
          <p:nvPr/>
        </p:nvSpPr>
        <p:spPr>
          <a:xfrm>
            <a:off x="4763" y="4160520"/>
            <a:ext cx="12192000" cy="26943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68793-DB8D-3805-AB38-1E5B2F9B022D}"/>
              </a:ext>
            </a:extLst>
          </p:cNvPr>
          <p:cNvSpPr txBox="1"/>
          <p:nvPr/>
        </p:nvSpPr>
        <p:spPr>
          <a:xfrm>
            <a:off x="1992151" y="4837803"/>
            <a:ext cx="820769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500" b="1" spc="600" dirty="0">
                <a:solidFill>
                  <a:srgbClr val="F45D29"/>
                </a:solidFill>
                <a:latin typeface="Poppins" pitchFamily="2" charset="77"/>
                <a:cs typeface="Poppins" pitchFamily="2" charset="77"/>
              </a:rPr>
              <a:t>B A R B I E </a:t>
            </a:r>
          </a:p>
        </p:txBody>
      </p:sp>
    </p:spTree>
    <p:extLst>
      <p:ext uri="{BB962C8B-B14F-4D97-AF65-F5344CB8AC3E}">
        <p14:creationId xmlns:p14="http://schemas.microsoft.com/office/powerpoint/2010/main" val="17093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board Learn | Information Technology Services">
            <a:extLst>
              <a:ext uri="{FF2B5EF4-FFF2-40B4-BE49-F238E27FC236}">
                <a16:creationId xmlns:a16="http://schemas.microsoft.com/office/drawing/2014/main" id="{FD8FC846-2246-FD19-0667-BFEEE1F48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doll&#10;&#10;Description automatically generated">
            <a:extLst>
              <a:ext uri="{FF2B5EF4-FFF2-40B4-BE49-F238E27FC236}">
                <a16:creationId xmlns:a16="http://schemas.microsoft.com/office/drawing/2014/main" id="{6F99C75B-5F0A-1FBC-7E31-EF2C4E27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098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2AE02-2C1E-8BB3-65BF-29587C06E277}"/>
              </a:ext>
            </a:extLst>
          </p:cNvPr>
          <p:cNvSpPr txBox="1"/>
          <p:nvPr/>
        </p:nvSpPr>
        <p:spPr>
          <a:xfrm>
            <a:off x="4608576" y="920621"/>
            <a:ext cx="68945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10000" dirty="0">
                <a:solidFill>
                  <a:schemeClr val="bg1"/>
                </a:solidFill>
                <a:latin typeface="HuiFont" panose="02000609000000000000" pitchFamily="49" charset="-128"/>
                <a:ea typeface="HuiFont" panose="02000609000000000000" pitchFamily="49" charset="-128"/>
              </a:rPr>
              <a:t>LIFE IN PLASTIC, IT</a:t>
            </a:r>
            <a:r>
              <a:rPr lang="en-GB" sz="10000" dirty="0">
                <a:solidFill>
                  <a:schemeClr val="bg1"/>
                </a:solidFill>
                <a:latin typeface="Covered By Your Grace" pitchFamily="2" charset="0"/>
                <a:ea typeface="HuiFont" panose="02000609000000000000" pitchFamily="49" charset="-128"/>
              </a:rPr>
              <a:t>’</a:t>
            </a:r>
            <a:r>
              <a:rPr lang="en-GB" sz="10000" dirty="0">
                <a:solidFill>
                  <a:schemeClr val="bg1"/>
                </a:solidFill>
                <a:latin typeface="HuiFont" panose="02000609000000000000" pitchFamily="49" charset="-128"/>
                <a:ea typeface="HuiFont" panose="02000609000000000000" pitchFamily="49" charset="-128"/>
              </a:rPr>
              <a:t>S FANTASTIC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208A3-BD77-E9F7-403C-2554C81291FC}"/>
              </a:ext>
            </a:extLst>
          </p:cNvPr>
          <p:cNvSpPr txBox="1"/>
          <p:nvPr/>
        </p:nvSpPr>
        <p:spPr>
          <a:xfrm>
            <a:off x="4312920" y="920621"/>
            <a:ext cx="157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10000" dirty="0">
                <a:solidFill>
                  <a:schemeClr val="bg1"/>
                </a:solidFill>
                <a:latin typeface="HuiFont" panose="02000609000000000000" pitchFamily="49" charset="-128"/>
                <a:ea typeface="HuiFont" panose="02000609000000000000" pitchFamily="49" charset="-128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88821-D85F-6EE7-C535-7AA42E4E99A9}"/>
              </a:ext>
            </a:extLst>
          </p:cNvPr>
          <p:cNvSpPr txBox="1"/>
          <p:nvPr/>
        </p:nvSpPr>
        <p:spPr>
          <a:xfrm>
            <a:off x="10716768" y="4486781"/>
            <a:ext cx="157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10000" dirty="0">
                <a:solidFill>
                  <a:schemeClr val="bg1"/>
                </a:solidFill>
                <a:latin typeface="HuiFont" panose="02000609000000000000" pitchFamily="49" charset="-128"/>
                <a:ea typeface="HuiFont" panose="02000609000000000000" pitchFamily="49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39144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D59EA4BB-FE04-DB4A-F6B9-0812A82E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29512"/>
          <a:stretch/>
        </p:blipFill>
        <p:spPr>
          <a:xfrm>
            <a:off x="1850673" y="873280"/>
            <a:ext cx="8490655" cy="598471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BD3FE6-4F15-C406-295E-FBE3C80E0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88817"/>
            <a:ext cx="9144000" cy="165576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9B419394-3915-5615-4402-AAEF710D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4911">
            <a:off x="2582743" y="277166"/>
            <a:ext cx="6695791" cy="53547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A8E5A-EB51-5C51-E8FB-AA49E9CAD28B}"/>
              </a:ext>
            </a:extLst>
          </p:cNvPr>
          <p:cNvSpPr/>
          <p:nvPr/>
        </p:nvSpPr>
        <p:spPr>
          <a:xfrm rot="21410278">
            <a:off x="2806852" y="5151573"/>
            <a:ext cx="7394256" cy="750624"/>
          </a:xfrm>
          <a:prstGeom prst="rect">
            <a:avLst/>
          </a:prstGeom>
          <a:solidFill>
            <a:srgbClr val="F21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E482D-D4E3-4152-64FA-386B69E00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81869">
            <a:off x="1590497" y="4252061"/>
            <a:ext cx="9144000" cy="238760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13800" spc="-300" dirty="0">
                <a:ln w="50800">
                  <a:solidFill>
                    <a:srgbClr val="F21EA8"/>
                  </a:solidFill>
                </a:ln>
                <a:solidFill>
                  <a:srgbClr val="FFEBF4"/>
                </a:solidFill>
                <a:effectLst>
                  <a:outerShdw dist="119836" dir="3060000" algn="tl" rotWithShape="0">
                    <a:srgbClr val="F21EA8"/>
                  </a:outerShdw>
                </a:effectLst>
                <a:latin typeface="Bartex" panose="02000600000000000000" pitchFamily="2" charset="0"/>
              </a:rPr>
              <a:t>Oppenheimer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F0F8D-1C90-C2E4-2D59-907C6306DC32}"/>
              </a:ext>
            </a:extLst>
          </p:cNvPr>
          <p:cNvSpPr txBox="1"/>
          <p:nvPr/>
        </p:nvSpPr>
        <p:spPr>
          <a:xfrm rot="18828500">
            <a:off x="1077165" y="1789064"/>
            <a:ext cx="4655442" cy="199982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GB" sz="2800" spc="-1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This Ken is the father </a:t>
            </a:r>
            <a:br>
              <a:rPr lang="en-GB" sz="2800" spc="-1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GB" sz="2800" spc="-1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of the atomic bomb</a:t>
            </a:r>
          </a:p>
        </p:txBody>
      </p:sp>
    </p:spTree>
    <p:extLst>
      <p:ext uri="{BB962C8B-B14F-4D97-AF65-F5344CB8AC3E}">
        <p14:creationId xmlns:p14="http://schemas.microsoft.com/office/powerpoint/2010/main" val="15992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7614-1EAD-D412-FBE1-9EB12EB7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2" y="-8949"/>
            <a:ext cx="7182296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b="1" i="1" spc="-300" dirty="0">
                <a:ln w="19050">
                  <a:solidFill>
                    <a:srgbClr val="EB00AD"/>
                  </a:solidFill>
                </a:ln>
                <a:solidFill>
                  <a:srgbClr val="FE92D2"/>
                </a:solidFill>
                <a:effectLst>
                  <a:outerShdw dist="123954" dir="8100000" algn="tr" rotWithShape="0">
                    <a:srgbClr val="FA3899"/>
                  </a:outerShdw>
                </a:effectLst>
                <a:latin typeface="Barlow Black" pitchFamily="2" charset="77"/>
              </a:rPr>
              <a:t>BARBIE NEWS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23A1B-A8F0-0C3A-87BC-D0F66C4305BC}"/>
              </a:ext>
            </a:extLst>
          </p:cNvPr>
          <p:cNvSpPr/>
          <p:nvPr/>
        </p:nvSpPr>
        <p:spPr>
          <a:xfrm>
            <a:off x="9341427" y="380474"/>
            <a:ext cx="2369128" cy="601127"/>
          </a:xfrm>
          <a:prstGeom prst="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EXTRA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432A7-0E30-3024-654A-47724FAF624F}"/>
              </a:ext>
            </a:extLst>
          </p:cNvPr>
          <p:cNvSpPr/>
          <p:nvPr/>
        </p:nvSpPr>
        <p:spPr>
          <a:xfrm>
            <a:off x="481445" y="380474"/>
            <a:ext cx="2369128" cy="601127"/>
          </a:xfrm>
          <a:prstGeom prst="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EXTRA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376F18-2CB1-5E1D-5A46-F5E5243F2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010" y="518245"/>
            <a:ext cx="346365" cy="346365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0509396-42F8-A5AA-04FA-C5B538B0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9247" y="518245"/>
            <a:ext cx="346365" cy="346365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DA78609-BB53-E7B2-D702-ACB5A9D0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388" y="518245"/>
            <a:ext cx="346365" cy="346365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C6F20705-9DCD-1719-7718-04A988BA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625" y="518245"/>
            <a:ext cx="346365" cy="3463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D2678E-AC21-2F7E-A87B-49F817A980D5}"/>
              </a:ext>
            </a:extLst>
          </p:cNvPr>
          <p:cNvCxnSpPr>
            <a:cxnSpLocks/>
          </p:cNvCxnSpPr>
          <p:nvPr/>
        </p:nvCxnSpPr>
        <p:spPr>
          <a:xfrm>
            <a:off x="481445" y="1337396"/>
            <a:ext cx="11229110" cy="0"/>
          </a:xfrm>
          <a:prstGeom prst="line">
            <a:avLst/>
          </a:prstGeom>
          <a:ln w="88900">
            <a:solidFill>
              <a:srgbClr val="FF9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FC6B75-BB2A-90F2-4087-D763FE3333FD}"/>
              </a:ext>
            </a:extLst>
          </p:cNvPr>
          <p:cNvCxnSpPr>
            <a:cxnSpLocks/>
          </p:cNvCxnSpPr>
          <p:nvPr/>
        </p:nvCxnSpPr>
        <p:spPr>
          <a:xfrm>
            <a:off x="481445" y="1514041"/>
            <a:ext cx="11229110" cy="0"/>
          </a:xfrm>
          <a:prstGeom prst="line">
            <a:avLst/>
          </a:prstGeom>
          <a:ln w="88900">
            <a:solidFill>
              <a:srgbClr val="FF9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2D107D-2EA9-95F3-17E6-D6DD4AC33FF8}"/>
              </a:ext>
            </a:extLst>
          </p:cNvPr>
          <p:cNvSpPr txBox="1"/>
          <p:nvPr/>
        </p:nvSpPr>
        <p:spPr>
          <a:xfrm>
            <a:off x="648727" y="1940403"/>
            <a:ext cx="10894546" cy="366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600" dirty="0">
                <a:solidFill>
                  <a:srgbClr val="FA3899"/>
                </a:solidFill>
                <a:latin typeface="Bartex" panose="02000600000000000000" pitchFamily="2" charset="0"/>
              </a:rPr>
              <a:t>“Now I am become Death, the destroyer of worlds.” </a:t>
            </a:r>
            <a:endParaRPr kumimoji="0" lang="en-GB" sz="9600" u="none" strike="noStrike" kern="1200" cap="none" normalizeH="0" baseline="0" noProof="0" dirty="0">
              <a:ln>
                <a:noFill/>
              </a:ln>
              <a:solidFill>
                <a:srgbClr val="FA3899"/>
              </a:solidFill>
              <a:effectLst/>
              <a:uLnTx/>
              <a:uFillTx/>
              <a:latin typeface="Bartex" panose="020006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45807F-6E2B-9E2B-76EA-556042DF7447}"/>
              </a:ext>
            </a:extLst>
          </p:cNvPr>
          <p:cNvSpPr/>
          <p:nvPr/>
        </p:nvSpPr>
        <p:spPr>
          <a:xfrm>
            <a:off x="481445" y="5779013"/>
            <a:ext cx="11229110" cy="698514"/>
          </a:xfrm>
          <a:prstGeom prst="roundRect">
            <a:avLst/>
          </a:prstGeom>
          <a:solidFill>
            <a:srgbClr val="FA3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2600" dirty="0">
                <a:effectLst/>
                <a:latin typeface="Barlow" pitchFamily="2" charset="77"/>
              </a:rPr>
              <a:t>OPPENHEIMER, AFTER WITNESSING THE FIRST TEST OF THE ATOMIC BOMB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180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164</Words>
  <Application>Microsoft Office PowerPoint</Application>
  <PresentationFormat>Widescreen</PresentationFormat>
  <Paragraphs>35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HuiFont</vt:lpstr>
      <vt:lpstr>Arial</vt:lpstr>
      <vt:lpstr>Barbie MediumItalic</vt:lpstr>
      <vt:lpstr>Barlow</vt:lpstr>
      <vt:lpstr>Barlow Black</vt:lpstr>
      <vt:lpstr>Bartex</vt:lpstr>
      <vt:lpstr>Covered By Your Grace</vt:lpstr>
      <vt:lpstr>Poppins</vt:lpstr>
      <vt:lpstr>Poppins Light</vt:lpstr>
      <vt:lpstr>Office Theme</vt:lpstr>
      <vt:lpstr>PowerPoint Presentation</vt:lpstr>
      <vt:lpstr>BARBIE NEWS</vt:lpstr>
      <vt:lpstr>PowerPoint Presentation</vt:lpstr>
      <vt:lpstr>PowerPoint Presentation</vt:lpstr>
      <vt:lpstr>PowerPoint Presentation</vt:lpstr>
      <vt:lpstr>PowerPoint Presentation</vt:lpstr>
      <vt:lpstr>Oppenheimer</vt:lpstr>
      <vt:lpstr>BARBIE NEWS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Barney Yau</cp:lastModifiedBy>
  <cp:revision>14</cp:revision>
  <dcterms:created xsi:type="dcterms:W3CDTF">2023-07-13T06:05:12Z</dcterms:created>
  <dcterms:modified xsi:type="dcterms:W3CDTF">2023-07-25T04:14:04Z</dcterms:modified>
  <cp:category/>
</cp:coreProperties>
</file>